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5.xml" ContentType="application/vnd.openxmlformats-officedocument.presentationml.comment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Barlow" panose="020B0604020202020204" charset="0"/>
      <p:regular r:id="rId15"/>
      <p:bold r:id="rId16"/>
      <p:italic r:id="rId17"/>
      <p:boldItalic r:id="rId18"/>
    </p:embeddedFont>
    <p:embeddedFont>
      <p:font typeface="IBM Plex Serif" panose="020B0604020202020204" charset="0"/>
      <p:regular r:id="rId19"/>
      <p:bold r:id="rId20"/>
      <p:italic r:id="rId21"/>
      <p:boldItalic r:id="rId22"/>
    </p:embeddedFont>
    <p:embeddedFont>
      <p:font typeface="Barlow Condensed SemiBold" panose="020B0604020202020204" charset="0"/>
      <p:regular r:id="rId23"/>
      <p:bold r:id="rId24"/>
      <p:italic r:id="rId25"/>
      <p:boldItalic r:id="rId26"/>
    </p:embeddedFont>
    <p:embeddedFont>
      <p:font typeface="Barlow Condensed"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guide id="3" pos="334">
          <p15:clr>
            <a:srgbClr val="747775"/>
          </p15:clr>
        </p15:guide>
        <p15:guide id="4" pos="5443">
          <p15:clr>
            <a:srgbClr val="747775"/>
          </p15:clr>
        </p15:guide>
        <p15:guide id="5" orient="horz" pos="1163">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anda Bertelsen"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54" y="120"/>
      </p:cViewPr>
      <p:guideLst>
        <p:guide orient="horz" pos="1620"/>
        <p:guide pos="2880"/>
        <p:guide pos="334"/>
        <p:guide pos="5443"/>
        <p:guide orient="horz" pos="11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tableStyles" Target="tableStyle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08-09T11:57:05.736" idx="1">
    <p:pos x="6000" y="0"/>
    <p:text>Hej! Vi er jeres OpstartsMentorer fra God Start for Alle. Mit navn er… og jeg arbejder/uddanner mig som… og det her er… og jeg arbejder/uddanner mig som… God Start er et samarbejde mellem EEO og Raido, fundet af Tuborgfondet. Vi er her for at høre om jeres start på GF2 og hjælpe jer godt videre på Hovedforløbet.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4-08-09T11:57:44.212" idx="2">
    <p:pos x="6000" y="0"/>
    <p:text>Præsenter dagens program</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4-08-09T11:57:58.905" idx="3">
    <p:pos x="6000" y="0"/>
    <p:text>Formålet med God Start for Alle er at sørge for at I får en god start, samt at dele vores erfaringer med jer, så I er bedre forberedt på den hverdag der venter på lærepladsen. Selvom vi ikke har den samme uddannelse har vi stadig viden og gode råd I kan bruge.</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24-08-09T12:09:14.353" idx="4">
    <p:pos x="6000" y="0"/>
    <p:text>Jeres oplæg skal bare være som det plejer :-)</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24-08-09T12:24:22.204" idx="5">
    <p:pos x="6000" y="0"/>
    <p:text>Eleverne udfylder den som de plejer. Vi deler resultatet med skolen.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42ad8976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42ad8976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1612456" lvl="0" indent="0" algn="l" rtl="0">
              <a:lnSpc>
                <a:spcPct val="119952"/>
              </a:lnSpc>
              <a:spcBef>
                <a:spcPts val="837"/>
              </a:spcBef>
              <a:spcAft>
                <a:spcPts val="0"/>
              </a:spcAft>
              <a:buClr>
                <a:schemeClr val="dk1"/>
              </a:buClr>
              <a:buSzPts val="1100"/>
              <a:buFont typeface="Arial"/>
              <a:buNone/>
            </a:pPr>
            <a:endParaRPr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26df38412b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26df38412b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784233" lvl="0" indent="0" algn="l" rtl="0">
              <a:lnSpc>
                <a:spcPct val="114537"/>
              </a:lnSpc>
              <a:spcBef>
                <a:spcPts val="250"/>
              </a:spcBef>
              <a:spcAft>
                <a:spcPts val="0"/>
              </a:spcAft>
              <a:buClr>
                <a:schemeClr val="dk1"/>
              </a:buClr>
              <a:buSzPts val="1100"/>
              <a:buFont typeface="Arial"/>
              <a:buNone/>
            </a:pPr>
            <a:endParaRPr sz="1400" dirty="0">
              <a:solidFill>
                <a:srgbClr val="595959"/>
              </a:solidFill>
              <a:latin typeface="Barlow Condensed"/>
              <a:ea typeface="Barlow Condensed"/>
              <a:cs typeface="Barlow Condensed"/>
              <a:sym typeface="Barlow Condense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ef4b3f274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ef4b3f274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3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b3b1e45d1d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b3b1e45d1d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b3b1e45d1d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b3b1e45d1d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4537"/>
              </a:lnSpc>
              <a:spcBef>
                <a:spcPts val="287"/>
              </a:spcBef>
              <a:spcAft>
                <a:spcPts val="0"/>
              </a:spcAft>
              <a:buClr>
                <a:schemeClr val="dk1"/>
              </a:buClr>
              <a:buSzPts val="1100"/>
              <a:buFont typeface="Arial"/>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6df38412b9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6df38412b9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546"/>
              </a:spcBef>
              <a:spcAft>
                <a:spcPts val="0"/>
              </a:spcAft>
              <a:buNone/>
            </a:pPr>
            <a:endParaRPr sz="14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75641a1471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75641a147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ef1f7f82e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ef1f7f82e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6df38412b9_0_2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6df38412b9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87384" marR="1248683" lvl="0" indent="62955" algn="l" rtl="0">
              <a:lnSpc>
                <a:spcPct val="134561"/>
              </a:lnSpc>
              <a:spcBef>
                <a:spcPts val="583"/>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f1917dd49d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f1917dd49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784233" lvl="0" indent="0" algn="l" rtl="0">
              <a:lnSpc>
                <a:spcPct val="114537"/>
              </a:lnSpc>
              <a:spcBef>
                <a:spcPts val="250"/>
              </a:spcBef>
              <a:spcAft>
                <a:spcPts val="0"/>
              </a:spcAft>
              <a:buClr>
                <a:schemeClr val="dk1"/>
              </a:buClr>
              <a:buSzPts val="1100"/>
              <a:buFont typeface="Arial"/>
              <a:buNone/>
            </a:pPr>
            <a:endParaRPr sz="1400" dirty="0">
              <a:solidFill>
                <a:srgbClr val="595959"/>
              </a:solidFill>
              <a:latin typeface="Barlow Condensed"/>
              <a:ea typeface="Barlow Condensed"/>
              <a:cs typeface="Barlow Condensed"/>
              <a:sym typeface="Barlow Condense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6df38412b9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6df38412b9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1248683" lvl="0" indent="0" algn="l" rtl="0">
              <a:lnSpc>
                <a:spcPct val="134561"/>
              </a:lnSpc>
              <a:spcBef>
                <a:spcPts val="583"/>
              </a:spcBef>
              <a:spcAft>
                <a:spcPts val="0"/>
              </a:spcAft>
              <a:buClr>
                <a:schemeClr val="dk1"/>
              </a:buClr>
              <a:buSzPts val="1100"/>
              <a:buFont typeface="Arial"/>
              <a:buNone/>
            </a:pPr>
            <a:endParaRPr sz="1400" i="1" dirty="0">
              <a:solidFill>
                <a:srgbClr val="595959"/>
              </a:solidFill>
              <a:latin typeface="Barlow Condensed"/>
              <a:ea typeface="Barlow Condensed"/>
              <a:cs typeface="Barlow Condensed"/>
              <a:sym typeface="Barlow Condense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6df38412b9_0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6df38412b9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1612456" lvl="0" indent="0" algn="l" rtl="0">
              <a:lnSpc>
                <a:spcPct val="119952"/>
              </a:lnSpc>
              <a:spcBef>
                <a:spcPts val="837"/>
              </a:spcBef>
              <a:spcAft>
                <a:spcPts val="0"/>
              </a:spcAft>
              <a:buClr>
                <a:schemeClr val="dk1"/>
              </a:buClr>
              <a:buSzPts val="1100"/>
              <a:buFont typeface="Arial"/>
              <a:buNone/>
            </a:pPr>
            <a:endParaRPr sz="1200" i="1" dirty="0">
              <a:solidFill>
                <a:srgbClr val="595959"/>
              </a:solidFill>
              <a:latin typeface="Barlow Condensed"/>
              <a:ea typeface="Barlow Condensed"/>
              <a:cs typeface="Barlow Condensed"/>
              <a:sym typeface="Barlow Condense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a"/>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comments" Target="../comments/commen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comments" Target="../comments/commen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comments" Target="../comments/commen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omments" Target="../comments/comment5.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gif"/><Relationship Id="rId5" Type="http://schemas.openxmlformats.org/officeDocument/2006/relationships/hyperlink" Target="https://godstartforalle.dk/til-opstartsmentorerne/" TargetMode="Externa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2536950" y="795750"/>
            <a:ext cx="3991352" cy="2821975"/>
          </a:xfrm>
          <a:prstGeom prst="rect">
            <a:avLst/>
          </a:prstGeom>
          <a:noFill/>
          <a:ln>
            <a:noFill/>
          </a:ln>
        </p:spPr>
      </p:pic>
      <p:pic>
        <p:nvPicPr>
          <p:cNvPr id="55" name="Google Shape;55;p13"/>
          <p:cNvPicPr preferRelativeResize="0"/>
          <p:nvPr/>
        </p:nvPicPr>
        <p:blipFill>
          <a:blip r:embed="rId5">
            <a:alphaModFix/>
          </a:blip>
          <a:stretch>
            <a:fillRect/>
          </a:stretch>
        </p:blipFill>
        <p:spPr>
          <a:xfrm>
            <a:off x="530475" y="4504494"/>
            <a:ext cx="1553358" cy="353017"/>
          </a:xfrm>
          <a:prstGeom prst="rect">
            <a:avLst/>
          </a:prstGeom>
          <a:noFill/>
          <a:ln>
            <a:noFill/>
          </a:ln>
        </p:spPr>
      </p:pic>
      <p:pic>
        <p:nvPicPr>
          <p:cNvPr id="56" name="Google Shape;56;p13"/>
          <p:cNvPicPr preferRelativeResize="0"/>
          <p:nvPr/>
        </p:nvPicPr>
        <p:blipFill>
          <a:blip r:embed="rId6">
            <a:alphaModFix/>
          </a:blip>
          <a:stretch>
            <a:fillRect/>
          </a:stretch>
        </p:blipFill>
        <p:spPr>
          <a:xfrm>
            <a:off x="3159348" y="4500497"/>
            <a:ext cx="2825304" cy="353017"/>
          </a:xfrm>
          <a:prstGeom prst="rect">
            <a:avLst/>
          </a:prstGeom>
          <a:noFill/>
          <a:ln>
            <a:noFill/>
          </a:ln>
        </p:spPr>
      </p:pic>
      <p:pic>
        <p:nvPicPr>
          <p:cNvPr id="57" name="Google Shape;57;p13"/>
          <p:cNvPicPr preferRelativeResize="0"/>
          <p:nvPr/>
        </p:nvPicPr>
        <p:blipFill>
          <a:blip r:embed="rId7">
            <a:alphaModFix/>
          </a:blip>
          <a:stretch>
            <a:fillRect/>
          </a:stretch>
        </p:blipFill>
        <p:spPr>
          <a:xfrm>
            <a:off x="7594427" y="4454212"/>
            <a:ext cx="1054800" cy="445592"/>
          </a:xfrm>
          <a:prstGeom prst="rect">
            <a:avLst/>
          </a:prstGeom>
          <a:noFill/>
          <a:ln>
            <a:noFill/>
          </a:ln>
        </p:spPr>
      </p:pic>
      <p:sp>
        <p:nvSpPr>
          <p:cNvPr id="58" name="Google Shape;58;p13"/>
          <p:cNvSpPr txBox="1">
            <a:spLocks noGrp="1"/>
          </p:cNvSpPr>
          <p:nvPr>
            <p:ph type="subTitle" idx="1"/>
          </p:nvPr>
        </p:nvSpPr>
        <p:spPr>
          <a:xfrm>
            <a:off x="311700" y="3164125"/>
            <a:ext cx="8274600" cy="453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4100" b="1">
              <a:solidFill>
                <a:srgbClr val="46378D"/>
              </a:solidFill>
              <a:latin typeface="Barlow Condensed"/>
              <a:ea typeface="Barlow Condensed"/>
              <a:cs typeface="Barlow Condensed"/>
              <a:sym typeface="Barlow Condensed"/>
            </a:endParaRPr>
          </a:p>
          <a:p>
            <a:pPr marL="0" lvl="0" indent="0" algn="ctr" rtl="0">
              <a:lnSpc>
                <a:spcPct val="100000"/>
              </a:lnSpc>
              <a:spcBef>
                <a:spcPts val="0"/>
              </a:spcBef>
              <a:spcAft>
                <a:spcPts val="0"/>
              </a:spcAft>
              <a:buNone/>
            </a:pPr>
            <a:endParaRPr sz="4100" b="1">
              <a:solidFill>
                <a:srgbClr val="46378D"/>
              </a:solidFill>
              <a:latin typeface="Barlow Condensed"/>
              <a:ea typeface="Barlow Condensed"/>
              <a:cs typeface="Barlow Condensed"/>
              <a:sym typeface="Barlow Condense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p:cNvGrpSpPr/>
        <p:nvPr/>
      </p:nvGrpSpPr>
      <p:grpSpPr>
        <a:xfrm>
          <a:off x="0" y="0"/>
          <a:ext cx="0" cy="0"/>
          <a:chOff x="0" y="0"/>
          <a:chExt cx="0" cy="0"/>
        </a:xfrm>
      </p:grpSpPr>
      <p:pic>
        <p:nvPicPr>
          <p:cNvPr id="63" name="Google Shape;63;p14"/>
          <p:cNvPicPr preferRelativeResize="0"/>
          <p:nvPr/>
        </p:nvPicPr>
        <p:blipFill>
          <a:blip r:embed="rId4">
            <a:alphaModFix/>
          </a:blip>
          <a:stretch>
            <a:fillRect/>
          </a:stretch>
        </p:blipFill>
        <p:spPr>
          <a:xfrm>
            <a:off x="135400" y="4476000"/>
            <a:ext cx="758973" cy="536625"/>
          </a:xfrm>
          <a:prstGeom prst="rect">
            <a:avLst/>
          </a:prstGeom>
          <a:noFill/>
          <a:ln>
            <a:noFill/>
          </a:ln>
        </p:spPr>
      </p:pic>
      <p:sp>
        <p:nvSpPr>
          <p:cNvPr id="64" name="Google Shape;64;p14"/>
          <p:cNvSpPr txBox="1">
            <a:spLocks noGrp="1"/>
          </p:cNvSpPr>
          <p:nvPr>
            <p:ph type="body" idx="1"/>
          </p:nvPr>
        </p:nvSpPr>
        <p:spPr>
          <a:xfrm>
            <a:off x="2817450" y="479000"/>
            <a:ext cx="3509100" cy="7926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1200"/>
              </a:spcAft>
              <a:buNone/>
            </a:pPr>
            <a:r>
              <a:rPr lang="da" sz="4000">
                <a:solidFill>
                  <a:srgbClr val="4DAC6F"/>
                </a:solidFill>
                <a:latin typeface="Barlow Condensed SemiBold"/>
                <a:ea typeface="Barlow Condensed SemiBold"/>
                <a:cs typeface="Barlow Condensed SemiBold"/>
                <a:sym typeface="Barlow Condensed SemiBold"/>
              </a:rPr>
              <a:t>Program for i dag</a:t>
            </a:r>
            <a:endParaRPr sz="4000">
              <a:solidFill>
                <a:srgbClr val="4DAC6F"/>
              </a:solidFill>
              <a:latin typeface="Barlow Condensed SemiBold"/>
              <a:ea typeface="Barlow Condensed SemiBold"/>
              <a:cs typeface="Barlow Condensed SemiBold"/>
              <a:sym typeface="Barlow Condensed SemiBold"/>
            </a:endParaRPr>
          </a:p>
        </p:txBody>
      </p:sp>
      <p:sp>
        <p:nvSpPr>
          <p:cNvPr id="65" name="Google Shape;65;p14"/>
          <p:cNvSpPr txBox="1"/>
          <p:nvPr/>
        </p:nvSpPr>
        <p:spPr>
          <a:xfrm>
            <a:off x="825300" y="1491325"/>
            <a:ext cx="7923300" cy="2639700"/>
          </a:xfrm>
          <a:prstGeom prst="rect">
            <a:avLst/>
          </a:prstGeom>
          <a:noFill/>
          <a:ln>
            <a:noFill/>
          </a:ln>
        </p:spPr>
        <p:txBody>
          <a:bodyPr spcFirstLastPara="1" wrap="square" lIns="91425" tIns="91425" rIns="91425" bIns="91425" anchor="t" anchorCtr="0">
            <a:spAutoFit/>
          </a:bodyPr>
          <a:lstStyle/>
          <a:p>
            <a:pPr marL="457200" lvl="0" indent="-412750" algn="l" rtl="0">
              <a:lnSpc>
                <a:spcPct val="150000"/>
              </a:lnSpc>
              <a:spcBef>
                <a:spcPts val="0"/>
              </a:spcBef>
              <a:spcAft>
                <a:spcPts val="0"/>
              </a:spcAft>
              <a:buClr>
                <a:srgbClr val="4DAC6F"/>
              </a:buClr>
              <a:buSzPts val="2900"/>
              <a:buFont typeface="Barlow Condensed"/>
              <a:buAutoNum type="arabicPeriod"/>
            </a:pPr>
            <a:r>
              <a:rPr lang="da" sz="2900">
                <a:solidFill>
                  <a:schemeClr val="dk2"/>
                </a:solidFill>
                <a:latin typeface="Barlow Condensed"/>
                <a:ea typeface="Barlow Condensed"/>
                <a:cs typeface="Barlow Condensed"/>
                <a:sym typeface="Barlow Condensed"/>
              </a:rPr>
              <a:t>Intro til projekt God Start for Alle</a:t>
            </a:r>
            <a:endParaRPr sz="2900">
              <a:solidFill>
                <a:schemeClr val="dk2"/>
              </a:solidFill>
              <a:latin typeface="Barlow Condensed"/>
              <a:ea typeface="Barlow Condensed"/>
              <a:cs typeface="Barlow Condensed"/>
              <a:sym typeface="Barlow Condensed"/>
            </a:endParaRPr>
          </a:p>
          <a:p>
            <a:pPr marL="457200" lvl="0" indent="-412750" algn="l" rtl="0">
              <a:lnSpc>
                <a:spcPct val="150000"/>
              </a:lnSpc>
              <a:spcBef>
                <a:spcPts val="0"/>
              </a:spcBef>
              <a:spcAft>
                <a:spcPts val="0"/>
              </a:spcAft>
              <a:buClr>
                <a:srgbClr val="4DAC6F"/>
              </a:buClr>
              <a:buSzPts val="2900"/>
              <a:buFont typeface="Barlow Condensed"/>
              <a:buAutoNum type="arabicPeriod"/>
            </a:pPr>
            <a:r>
              <a:rPr lang="da" sz="2900">
                <a:solidFill>
                  <a:schemeClr val="dk2"/>
                </a:solidFill>
                <a:latin typeface="Barlow Condensed"/>
                <a:ea typeface="Barlow Condensed"/>
                <a:cs typeface="Barlow Condensed"/>
                <a:sym typeface="Barlow Condensed"/>
              </a:rPr>
              <a:t>Jeres oplevelser af skolestarten på GF2 </a:t>
            </a:r>
            <a:endParaRPr sz="2900">
              <a:solidFill>
                <a:schemeClr val="dk2"/>
              </a:solidFill>
              <a:latin typeface="Barlow Condensed"/>
              <a:ea typeface="Barlow Condensed"/>
              <a:cs typeface="Barlow Condensed"/>
              <a:sym typeface="Barlow Condensed"/>
            </a:endParaRPr>
          </a:p>
          <a:p>
            <a:pPr marL="457200" lvl="0" indent="-412750" algn="l" rtl="0">
              <a:lnSpc>
                <a:spcPct val="150000"/>
              </a:lnSpc>
              <a:spcBef>
                <a:spcPts val="0"/>
              </a:spcBef>
              <a:spcAft>
                <a:spcPts val="0"/>
              </a:spcAft>
              <a:buClr>
                <a:srgbClr val="4DAC6F"/>
              </a:buClr>
              <a:buSzPts val="2900"/>
              <a:buFont typeface="Barlow Condensed"/>
              <a:buAutoNum type="arabicPeriod"/>
            </a:pPr>
            <a:r>
              <a:rPr lang="da" sz="2900">
                <a:solidFill>
                  <a:schemeClr val="dk2"/>
                </a:solidFill>
                <a:latin typeface="Barlow Condensed"/>
                <a:ea typeface="Barlow Condensed"/>
                <a:cs typeface="Barlow Condensed"/>
                <a:sym typeface="Barlow Condensed"/>
              </a:rPr>
              <a:t>Vores erfaringer fra hovedforløbet og læreplads </a:t>
            </a:r>
            <a:endParaRPr sz="2900">
              <a:solidFill>
                <a:schemeClr val="dk2"/>
              </a:solidFill>
              <a:latin typeface="Barlow Condensed"/>
              <a:ea typeface="Barlow Condensed"/>
              <a:cs typeface="Barlow Condensed"/>
              <a:sym typeface="Barlow Condensed"/>
            </a:endParaRPr>
          </a:p>
          <a:p>
            <a:pPr marL="457200" lvl="0" indent="-412750" algn="l" rtl="0">
              <a:lnSpc>
                <a:spcPct val="150000"/>
              </a:lnSpc>
              <a:spcBef>
                <a:spcPts val="0"/>
              </a:spcBef>
              <a:spcAft>
                <a:spcPts val="0"/>
              </a:spcAft>
              <a:buClr>
                <a:srgbClr val="4DAC6F"/>
              </a:buClr>
              <a:buSzPts val="2900"/>
              <a:buFont typeface="Barlow Condensed"/>
              <a:buAutoNum type="arabicPeriod"/>
            </a:pPr>
            <a:r>
              <a:rPr lang="da" sz="2900">
                <a:solidFill>
                  <a:schemeClr val="dk2"/>
                </a:solidFill>
                <a:latin typeface="Barlow Condensed"/>
                <a:ea typeface="Barlow Condensed"/>
                <a:cs typeface="Barlow Condensed"/>
                <a:sym typeface="Barlow Condensed"/>
              </a:rPr>
              <a:t>Spørgeskema om jeres oplevelse af starten på GF2</a:t>
            </a:r>
            <a:endParaRPr sz="2500">
              <a:latin typeface="Barlow Condensed"/>
              <a:ea typeface="Barlow Condensed"/>
              <a:cs typeface="Barlow Condensed"/>
              <a:sym typeface="Barlow Condense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pic>
        <p:nvPicPr>
          <p:cNvPr id="70" name="Google Shape;70;p15"/>
          <p:cNvPicPr preferRelativeResize="0"/>
          <p:nvPr/>
        </p:nvPicPr>
        <p:blipFill>
          <a:blip r:embed="rId4">
            <a:alphaModFix/>
          </a:blip>
          <a:stretch>
            <a:fillRect/>
          </a:stretch>
        </p:blipFill>
        <p:spPr>
          <a:xfrm>
            <a:off x="135400" y="4415950"/>
            <a:ext cx="843899" cy="596674"/>
          </a:xfrm>
          <a:prstGeom prst="rect">
            <a:avLst/>
          </a:prstGeom>
          <a:noFill/>
          <a:ln>
            <a:noFill/>
          </a:ln>
        </p:spPr>
      </p:pic>
      <p:sp>
        <p:nvSpPr>
          <p:cNvPr id="71" name="Google Shape;71;p15"/>
          <p:cNvSpPr txBox="1"/>
          <p:nvPr/>
        </p:nvSpPr>
        <p:spPr>
          <a:xfrm>
            <a:off x="681000" y="402675"/>
            <a:ext cx="7782000" cy="792600"/>
          </a:xfrm>
          <a:prstGeom prst="rect">
            <a:avLst/>
          </a:prstGeom>
          <a:noFill/>
          <a:ln>
            <a:noFill/>
          </a:ln>
        </p:spPr>
        <p:txBody>
          <a:bodyPr spcFirstLastPara="1" wrap="square" lIns="91425" tIns="91425" rIns="91425" bIns="91425" anchor="t" anchorCtr="0">
            <a:normAutofit fontScale="77500" lnSpcReduction="20000"/>
          </a:bodyPr>
          <a:lstStyle/>
          <a:p>
            <a:pPr marL="0" lvl="0" indent="0" algn="ctr" rtl="0">
              <a:lnSpc>
                <a:spcPct val="115000"/>
              </a:lnSpc>
              <a:spcBef>
                <a:spcPts val="0"/>
              </a:spcBef>
              <a:spcAft>
                <a:spcPts val="1200"/>
              </a:spcAft>
              <a:buNone/>
            </a:pPr>
            <a:r>
              <a:rPr lang="da" sz="4000">
                <a:solidFill>
                  <a:srgbClr val="46378D"/>
                </a:solidFill>
                <a:latin typeface="Barlow Condensed SemiBold"/>
                <a:ea typeface="Barlow Condensed SemiBold"/>
                <a:cs typeface="Barlow Condensed SemiBold"/>
                <a:sym typeface="Barlow Condensed SemiBold"/>
              </a:rPr>
              <a:t>Formålet med God Start for Alle</a:t>
            </a:r>
            <a:r>
              <a:rPr lang="da" sz="4000">
                <a:solidFill>
                  <a:srgbClr val="4DAC6F"/>
                </a:solidFill>
                <a:latin typeface="Barlow Condensed SemiBold"/>
                <a:ea typeface="Barlow Condensed SemiBold"/>
                <a:cs typeface="Barlow Condensed SemiBold"/>
                <a:sym typeface="Barlow Condensed SemiBold"/>
              </a:rPr>
              <a:t>  </a:t>
            </a:r>
            <a:endParaRPr sz="4000">
              <a:solidFill>
                <a:srgbClr val="4DAC6F"/>
              </a:solidFill>
              <a:latin typeface="Barlow Condensed SemiBold"/>
              <a:ea typeface="Barlow Condensed SemiBold"/>
              <a:cs typeface="Barlow Condensed SemiBold"/>
              <a:sym typeface="Barlow Condensed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16"/>
          <p:cNvSpPr txBox="1"/>
          <p:nvPr/>
        </p:nvSpPr>
        <p:spPr>
          <a:xfrm>
            <a:off x="1893302" y="1447650"/>
            <a:ext cx="5357400" cy="495000"/>
          </a:xfrm>
          <a:prstGeom prst="rect">
            <a:avLst/>
          </a:prstGeom>
          <a:noFill/>
          <a:ln>
            <a:noFill/>
          </a:ln>
        </p:spPr>
        <p:txBody>
          <a:bodyPr spcFirstLastPara="1" wrap="square" lIns="91425" tIns="91425" rIns="91425" bIns="91425" anchor="t" anchorCtr="0">
            <a:normAutofit fontScale="92500" lnSpcReduction="10000"/>
          </a:bodyPr>
          <a:lstStyle/>
          <a:p>
            <a:pPr marL="0" lvl="0" indent="0" algn="ctr" rtl="0">
              <a:lnSpc>
                <a:spcPct val="115000"/>
              </a:lnSpc>
              <a:spcBef>
                <a:spcPts val="0"/>
              </a:spcBef>
              <a:spcAft>
                <a:spcPts val="0"/>
              </a:spcAft>
              <a:buNone/>
            </a:pPr>
            <a:r>
              <a:rPr lang="da" sz="1961" b="1">
                <a:solidFill>
                  <a:srgbClr val="46378D"/>
                </a:solidFill>
                <a:latin typeface="Barlow Condensed"/>
                <a:ea typeface="Barlow Condensed"/>
                <a:cs typeface="Barlow Condensed"/>
                <a:sym typeface="Barlow Condensed"/>
              </a:rPr>
              <a:t>Hvad var godt? </a:t>
            </a:r>
            <a:endParaRPr sz="100" b="1">
              <a:solidFill>
                <a:srgbClr val="595959"/>
              </a:solidFill>
            </a:endParaRPr>
          </a:p>
        </p:txBody>
      </p:sp>
      <p:sp>
        <p:nvSpPr>
          <p:cNvPr id="77" name="Google Shape;77;p16"/>
          <p:cNvSpPr txBox="1">
            <a:spLocks noGrp="1"/>
          </p:cNvSpPr>
          <p:nvPr>
            <p:ph type="title"/>
          </p:nvPr>
        </p:nvSpPr>
        <p:spPr>
          <a:xfrm>
            <a:off x="1341225" y="439825"/>
            <a:ext cx="6423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da" sz="4009">
                <a:solidFill>
                  <a:srgbClr val="4DAC6F"/>
                </a:solidFill>
                <a:latin typeface="Barlow Condensed SemiBold"/>
                <a:ea typeface="Barlow Condensed SemiBold"/>
                <a:cs typeface="Barlow Condensed SemiBold"/>
                <a:sym typeface="Barlow Condensed SemiBold"/>
              </a:rPr>
              <a:t>Jeres oplevelser af starten på GF2 </a:t>
            </a:r>
            <a:endParaRPr sz="3920">
              <a:solidFill>
                <a:srgbClr val="4DAC6F"/>
              </a:solidFill>
              <a:latin typeface="Barlow Condensed SemiBold"/>
              <a:ea typeface="Barlow Condensed SemiBold"/>
              <a:cs typeface="Barlow Condensed SemiBold"/>
              <a:sym typeface="Barlow Condense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82" name="Google Shape;82;p17"/>
          <p:cNvSpPr txBox="1"/>
          <p:nvPr/>
        </p:nvSpPr>
        <p:spPr>
          <a:xfrm>
            <a:off x="2799600" y="1456950"/>
            <a:ext cx="3477300" cy="495000"/>
          </a:xfrm>
          <a:prstGeom prst="rect">
            <a:avLst/>
          </a:prstGeom>
          <a:noFill/>
          <a:ln>
            <a:noFill/>
          </a:ln>
        </p:spPr>
        <p:txBody>
          <a:bodyPr spcFirstLastPara="1" wrap="square" lIns="91425" tIns="91425" rIns="91425" bIns="91425" anchor="t" anchorCtr="0">
            <a:normAutofit fontScale="92500" lnSpcReduction="10000"/>
          </a:bodyPr>
          <a:lstStyle/>
          <a:p>
            <a:pPr marL="0" lvl="0" indent="0" algn="ctr" rtl="0">
              <a:lnSpc>
                <a:spcPct val="115000"/>
              </a:lnSpc>
              <a:spcBef>
                <a:spcPts val="0"/>
              </a:spcBef>
              <a:spcAft>
                <a:spcPts val="0"/>
              </a:spcAft>
              <a:buNone/>
            </a:pPr>
            <a:r>
              <a:rPr lang="da" sz="1961" b="1">
                <a:solidFill>
                  <a:srgbClr val="46378D"/>
                </a:solidFill>
                <a:latin typeface="Barlow Condensed"/>
                <a:ea typeface="Barlow Condensed"/>
                <a:cs typeface="Barlow Condensed"/>
                <a:sym typeface="Barlow Condensed"/>
              </a:rPr>
              <a:t>Hvad kunne have været bedre? </a:t>
            </a:r>
            <a:endParaRPr sz="1961" b="1">
              <a:solidFill>
                <a:srgbClr val="46378D"/>
              </a:solidFill>
              <a:latin typeface="Barlow Condensed"/>
              <a:ea typeface="Barlow Condensed"/>
              <a:cs typeface="Barlow Condensed"/>
              <a:sym typeface="Barlow Condensed"/>
            </a:endParaRPr>
          </a:p>
        </p:txBody>
      </p:sp>
      <p:sp>
        <p:nvSpPr>
          <p:cNvPr id="83" name="Google Shape;83;p17"/>
          <p:cNvSpPr txBox="1">
            <a:spLocks noGrp="1"/>
          </p:cNvSpPr>
          <p:nvPr>
            <p:ph type="title"/>
          </p:nvPr>
        </p:nvSpPr>
        <p:spPr>
          <a:xfrm>
            <a:off x="1360200" y="431000"/>
            <a:ext cx="6423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da" sz="4009">
                <a:solidFill>
                  <a:srgbClr val="4DAC6F"/>
                </a:solidFill>
                <a:latin typeface="Barlow Condensed SemiBold"/>
                <a:ea typeface="Barlow Condensed SemiBold"/>
                <a:cs typeface="Barlow Condensed SemiBold"/>
                <a:sym typeface="Barlow Condensed SemiBold"/>
              </a:rPr>
              <a:t>Jeres oplevelser af starten på GF2 </a:t>
            </a:r>
            <a:endParaRPr sz="3920">
              <a:solidFill>
                <a:srgbClr val="4DAC6F"/>
              </a:solidFill>
              <a:latin typeface="Barlow Condensed SemiBold"/>
              <a:ea typeface="Barlow Condensed SemiBold"/>
              <a:cs typeface="Barlow Condensed SemiBold"/>
              <a:sym typeface="Barlow Condensed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6852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da" sz="4020">
                <a:solidFill>
                  <a:schemeClr val="dk2"/>
                </a:solidFill>
                <a:latin typeface="Barlow Condensed SemiBold"/>
                <a:ea typeface="Barlow Condensed SemiBold"/>
                <a:cs typeface="Barlow Condensed SemiBold"/>
                <a:sym typeface="Barlow Condensed SemiBold"/>
              </a:rPr>
              <a:t>Vores erfaringer og råd fra skolestart, hovedforløb og læreplads</a:t>
            </a:r>
            <a:endParaRPr sz="4020">
              <a:solidFill>
                <a:schemeClr val="dk2"/>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r>
              <a:rPr lang="da" sz="1820">
                <a:solidFill>
                  <a:schemeClr val="dk2"/>
                </a:solidFill>
                <a:latin typeface="Barlow Condensed SemiBold"/>
                <a:ea typeface="Barlow Condensed SemiBold"/>
                <a:cs typeface="Barlow Condensed SemiBold"/>
                <a:sym typeface="Barlow Condensed SemiBold"/>
              </a:rPr>
              <a:t> </a:t>
            </a:r>
            <a:endParaRPr sz="1820">
              <a:solidFill>
                <a:schemeClr val="dk2"/>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endParaRPr sz="4020" b="1">
              <a:solidFill>
                <a:schemeClr val="dk2"/>
              </a:solidFill>
              <a:latin typeface="Barlow Condensed"/>
              <a:ea typeface="Barlow Condensed"/>
              <a:cs typeface="Barlow Condensed"/>
              <a:sym typeface="Barlow Condensed"/>
            </a:endParaRPr>
          </a:p>
        </p:txBody>
      </p:sp>
      <p:pic>
        <p:nvPicPr>
          <p:cNvPr id="89" name="Google Shape;89;p18"/>
          <p:cNvPicPr preferRelativeResize="0"/>
          <p:nvPr/>
        </p:nvPicPr>
        <p:blipFill>
          <a:blip r:embed="rId4">
            <a:alphaModFix/>
          </a:blip>
          <a:stretch>
            <a:fillRect/>
          </a:stretch>
        </p:blipFill>
        <p:spPr>
          <a:xfrm>
            <a:off x="135400" y="4476000"/>
            <a:ext cx="758973" cy="536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028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da" sz="4020">
                <a:solidFill>
                  <a:srgbClr val="46378D"/>
                </a:solidFill>
                <a:latin typeface="Barlow Condensed SemiBold"/>
                <a:ea typeface="Barlow Condensed SemiBold"/>
                <a:cs typeface="Barlow Condensed SemiBold"/>
                <a:sym typeface="Barlow Condensed SemiBold"/>
              </a:rPr>
              <a:t>Lav dit eget oplæg</a:t>
            </a:r>
            <a:endParaRPr sz="4020">
              <a:solidFill>
                <a:srgbClr val="46378D"/>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r>
              <a:rPr lang="da" sz="1820">
                <a:solidFill>
                  <a:schemeClr val="dk2"/>
                </a:solidFill>
                <a:latin typeface="Barlow Condensed SemiBold"/>
                <a:ea typeface="Barlow Condensed SemiBold"/>
                <a:cs typeface="Barlow Condensed SemiBold"/>
                <a:sym typeface="Barlow Condensed SemiBold"/>
              </a:rPr>
              <a:t> </a:t>
            </a:r>
            <a:endParaRPr sz="1820">
              <a:solidFill>
                <a:schemeClr val="dk2"/>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endParaRPr sz="4020" b="1">
              <a:solidFill>
                <a:schemeClr val="dk2"/>
              </a:solidFill>
              <a:latin typeface="Barlow Condensed"/>
              <a:ea typeface="Barlow Condensed"/>
              <a:cs typeface="Barlow Condensed"/>
              <a:sym typeface="Barlow Condensed"/>
            </a:endParaRPr>
          </a:p>
        </p:txBody>
      </p:sp>
      <p:pic>
        <p:nvPicPr>
          <p:cNvPr id="95" name="Google Shape;95;p19"/>
          <p:cNvPicPr preferRelativeResize="0"/>
          <p:nvPr/>
        </p:nvPicPr>
        <p:blipFill>
          <a:blip r:embed="rId4">
            <a:alphaModFix/>
          </a:blip>
          <a:stretch>
            <a:fillRect/>
          </a:stretch>
        </p:blipFill>
        <p:spPr>
          <a:xfrm>
            <a:off x="135400" y="4476000"/>
            <a:ext cx="758973" cy="536625"/>
          </a:xfrm>
          <a:prstGeom prst="rect">
            <a:avLst/>
          </a:prstGeom>
          <a:noFill/>
          <a:ln>
            <a:noFill/>
          </a:ln>
        </p:spPr>
      </p:pic>
      <p:sp>
        <p:nvSpPr>
          <p:cNvPr id="96" name="Google Shape;96;p19"/>
          <p:cNvSpPr txBox="1"/>
          <p:nvPr/>
        </p:nvSpPr>
        <p:spPr>
          <a:xfrm>
            <a:off x="716700" y="1145680"/>
            <a:ext cx="7923300" cy="3848100"/>
          </a:xfrm>
          <a:prstGeom prst="rect">
            <a:avLst/>
          </a:prstGeom>
          <a:noFill/>
          <a:ln>
            <a:noFill/>
          </a:ln>
        </p:spPr>
        <p:txBody>
          <a:bodyPr spcFirstLastPara="1" wrap="square" lIns="91425" tIns="91425" rIns="91425" bIns="91425" anchor="t" anchorCtr="0">
            <a:spAutoFit/>
          </a:bodyPr>
          <a:lstStyle/>
          <a:p>
            <a:pPr marL="457200" lvl="0" indent="-406400" algn="l" rtl="0">
              <a:lnSpc>
                <a:spcPct val="150000"/>
              </a:lnSpc>
              <a:spcBef>
                <a:spcPts val="0"/>
              </a:spcBef>
              <a:spcAft>
                <a:spcPts val="0"/>
              </a:spcAft>
              <a:buClr>
                <a:srgbClr val="46378D"/>
              </a:buClr>
              <a:buSzPts val="2800"/>
              <a:buFont typeface="Barlow Condensed"/>
              <a:buAutoNum type="arabicPeriod"/>
            </a:pPr>
            <a:r>
              <a:rPr lang="da" sz="2800">
                <a:solidFill>
                  <a:srgbClr val="46378D"/>
                </a:solidFill>
                <a:latin typeface="Barlow Condensed"/>
                <a:ea typeface="Barlow Condensed"/>
                <a:cs typeface="Barlow Condensed"/>
                <a:sym typeface="Barlow Condensed"/>
              </a:rPr>
              <a:t>Introduktion af dig selv</a:t>
            </a:r>
            <a:endParaRPr sz="2800">
              <a:solidFill>
                <a:srgbClr val="46378D"/>
              </a:solidFill>
              <a:latin typeface="Barlow Condensed"/>
              <a:ea typeface="Barlow Condensed"/>
              <a:cs typeface="Barlow Condensed"/>
              <a:sym typeface="Barlow Condensed"/>
            </a:endParaRPr>
          </a:p>
          <a:p>
            <a:pPr marL="457200" lvl="0" indent="-406400" algn="l" rtl="0">
              <a:lnSpc>
                <a:spcPct val="150000"/>
              </a:lnSpc>
              <a:spcBef>
                <a:spcPts val="0"/>
              </a:spcBef>
              <a:spcAft>
                <a:spcPts val="0"/>
              </a:spcAft>
              <a:buClr>
                <a:srgbClr val="46378D"/>
              </a:buClr>
              <a:buSzPts val="2800"/>
              <a:buFont typeface="Barlow Condensed"/>
              <a:buAutoNum type="arabicPeriod"/>
            </a:pPr>
            <a:r>
              <a:rPr lang="da" sz="2800">
                <a:solidFill>
                  <a:srgbClr val="46378D"/>
                </a:solidFill>
                <a:latin typeface="Barlow Condensed"/>
                <a:ea typeface="Barlow Condensed"/>
                <a:cs typeface="Barlow Condensed"/>
                <a:sym typeface="Barlow Condensed"/>
              </a:rPr>
              <a:t>Dine oplevelser med GF2</a:t>
            </a:r>
            <a:endParaRPr sz="2800">
              <a:solidFill>
                <a:srgbClr val="46378D"/>
              </a:solidFill>
              <a:latin typeface="Barlow Condensed"/>
              <a:ea typeface="Barlow Condensed"/>
              <a:cs typeface="Barlow Condensed"/>
              <a:sym typeface="Barlow Condensed"/>
            </a:endParaRPr>
          </a:p>
          <a:p>
            <a:pPr marL="457200" lvl="0" indent="-406400" algn="l" rtl="0">
              <a:lnSpc>
                <a:spcPct val="150000"/>
              </a:lnSpc>
              <a:spcBef>
                <a:spcPts val="0"/>
              </a:spcBef>
              <a:spcAft>
                <a:spcPts val="0"/>
              </a:spcAft>
              <a:buClr>
                <a:srgbClr val="46378D"/>
              </a:buClr>
              <a:buSzPts val="2800"/>
              <a:buFont typeface="Barlow Condensed"/>
              <a:buAutoNum type="arabicPeriod"/>
            </a:pPr>
            <a:r>
              <a:rPr lang="da" sz="2800">
                <a:solidFill>
                  <a:srgbClr val="46378D"/>
                </a:solidFill>
                <a:latin typeface="Barlow Condensed"/>
                <a:ea typeface="Barlow Condensed"/>
                <a:cs typeface="Barlow Condensed"/>
                <a:sym typeface="Barlow Condensed"/>
              </a:rPr>
              <a:t>Dine oplevelser med hovedforløbet, hverdagen i virksomheden/lærepladsen </a:t>
            </a:r>
            <a:endParaRPr sz="2800">
              <a:solidFill>
                <a:srgbClr val="46378D"/>
              </a:solidFill>
              <a:latin typeface="Barlow Condensed"/>
              <a:ea typeface="Barlow Condensed"/>
              <a:cs typeface="Barlow Condensed"/>
              <a:sym typeface="Barlow Condensed"/>
            </a:endParaRPr>
          </a:p>
          <a:p>
            <a:pPr marL="457200" lvl="0" indent="-387350" algn="l" rtl="0">
              <a:lnSpc>
                <a:spcPct val="150000"/>
              </a:lnSpc>
              <a:spcBef>
                <a:spcPts val="0"/>
              </a:spcBef>
              <a:spcAft>
                <a:spcPts val="0"/>
              </a:spcAft>
              <a:buClr>
                <a:srgbClr val="46378D"/>
              </a:buClr>
              <a:buSzPts val="2500"/>
              <a:buFont typeface="Barlow Condensed"/>
              <a:buAutoNum type="arabicPeriod"/>
            </a:pPr>
            <a:r>
              <a:rPr lang="da" sz="2800">
                <a:solidFill>
                  <a:srgbClr val="46378D"/>
                </a:solidFill>
                <a:latin typeface="Barlow Condensed"/>
                <a:ea typeface="Barlow Condensed"/>
                <a:cs typeface="Barlow Condensed"/>
                <a:sym typeface="Barlow Condensed"/>
              </a:rPr>
              <a:t> Hvilke gode råd har du til andre elever, der skal igennem GF2 og starten på lærepladsen? </a:t>
            </a:r>
            <a:r>
              <a:rPr lang="da" sz="2500">
                <a:solidFill>
                  <a:srgbClr val="46378D"/>
                </a:solidFill>
                <a:latin typeface="Barlow Condensed"/>
                <a:ea typeface="Barlow Condensed"/>
                <a:cs typeface="Barlow Condensed"/>
                <a:sym typeface="Barlow Condensed"/>
              </a:rPr>
              <a:t> </a:t>
            </a:r>
            <a:endParaRPr sz="2500">
              <a:solidFill>
                <a:srgbClr val="46378D"/>
              </a:solidFill>
              <a:latin typeface="Barlow Condensed"/>
              <a:ea typeface="Barlow Condensed"/>
              <a:cs typeface="Barlow Condensed"/>
              <a:sym typeface="Barlow Condense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028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da" sz="4020">
                <a:solidFill>
                  <a:srgbClr val="46378D"/>
                </a:solidFill>
                <a:latin typeface="Barlow Condensed SemiBold"/>
                <a:ea typeface="Barlow Condensed SemiBold"/>
                <a:cs typeface="Barlow Condensed SemiBold"/>
                <a:sym typeface="Barlow Condensed SemiBold"/>
              </a:rPr>
              <a:t>Overskrift på dit oplæg…</a:t>
            </a:r>
            <a:endParaRPr sz="4020">
              <a:solidFill>
                <a:srgbClr val="46378D"/>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r>
              <a:rPr lang="da" sz="1820">
                <a:solidFill>
                  <a:schemeClr val="dk2"/>
                </a:solidFill>
                <a:latin typeface="Barlow Condensed SemiBold"/>
                <a:ea typeface="Barlow Condensed SemiBold"/>
                <a:cs typeface="Barlow Condensed SemiBold"/>
                <a:sym typeface="Barlow Condensed SemiBold"/>
              </a:rPr>
              <a:t> </a:t>
            </a:r>
            <a:endParaRPr sz="1820">
              <a:solidFill>
                <a:schemeClr val="dk2"/>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endParaRPr sz="4020" b="1">
              <a:solidFill>
                <a:schemeClr val="dk2"/>
              </a:solidFill>
              <a:latin typeface="Barlow Condensed"/>
              <a:ea typeface="Barlow Condensed"/>
              <a:cs typeface="Barlow Condensed"/>
              <a:sym typeface="Barlow Condensed"/>
            </a:endParaRPr>
          </a:p>
        </p:txBody>
      </p:sp>
      <p:pic>
        <p:nvPicPr>
          <p:cNvPr id="102" name="Google Shape;102;p20"/>
          <p:cNvPicPr preferRelativeResize="0"/>
          <p:nvPr/>
        </p:nvPicPr>
        <p:blipFill>
          <a:blip r:embed="rId4">
            <a:alphaModFix/>
          </a:blip>
          <a:stretch>
            <a:fillRect/>
          </a:stretch>
        </p:blipFill>
        <p:spPr>
          <a:xfrm>
            <a:off x="135400" y="4476000"/>
            <a:ext cx="758973" cy="536625"/>
          </a:xfrm>
          <a:prstGeom prst="rect">
            <a:avLst/>
          </a:prstGeom>
          <a:noFill/>
          <a:ln>
            <a:noFill/>
          </a:ln>
        </p:spPr>
      </p:pic>
      <p:sp>
        <p:nvSpPr>
          <p:cNvPr id="103" name="Google Shape;103;p20"/>
          <p:cNvSpPr txBox="1"/>
          <p:nvPr/>
        </p:nvSpPr>
        <p:spPr>
          <a:xfrm>
            <a:off x="716700" y="1270750"/>
            <a:ext cx="7923300" cy="569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2500">
              <a:solidFill>
                <a:srgbClr val="46378D"/>
              </a:solidFill>
              <a:latin typeface="IBM Plex Serif"/>
              <a:ea typeface="IBM Plex Serif"/>
              <a:cs typeface="IBM Plex Serif"/>
              <a:sym typeface="IBM Plex Serif"/>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xfrm>
            <a:off x="311700" y="11262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da" sz="5620">
                <a:solidFill>
                  <a:srgbClr val="46378D"/>
                </a:solidFill>
                <a:latin typeface="Barlow Condensed SemiBold"/>
                <a:ea typeface="Barlow Condensed SemiBold"/>
                <a:cs typeface="Barlow Condensed SemiBold"/>
                <a:sym typeface="Barlow Condensed SemiBold"/>
              </a:rPr>
              <a:t>SPØRGSMÅL TIL OPSTARTSMENTORERNES FORTÆLLING?</a:t>
            </a:r>
            <a:endParaRPr sz="5620">
              <a:solidFill>
                <a:srgbClr val="46378D"/>
              </a:solidFill>
              <a:latin typeface="Barlow Condensed SemiBold"/>
              <a:ea typeface="Barlow Condensed SemiBold"/>
              <a:cs typeface="Barlow Condensed SemiBold"/>
              <a:sym typeface="Barlow Condensed SemiBold"/>
            </a:endParaRPr>
          </a:p>
        </p:txBody>
      </p:sp>
      <p:pic>
        <p:nvPicPr>
          <p:cNvPr id="109" name="Google Shape;109;p21"/>
          <p:cNvPicPr preferRelativeResize="0"/>
          <p:nvPr/>
        </p:nvPicPr>
        <p:blipFill>
          <a:blip r:embed="rId4">
            <a:alphaModFix/>
          </a:blip>
          <a:stretch>
            <a:fillRect/>
          </a:stretch>
        </p:blipFill>
        <p:spPr>
          <a:xfrm>
            <a:off x="135400" y="4476000"/>
            <a:ext cx="758973" cy="536625"/>
          </a:xfrm>
          <a:prstGeom prst="rect">
            <a:avLst/>
          </a:prstGeom>
          <a:noFill/>
          <a:ln>
            <a:noFill/>
          </a:ln>
        </p:spPr>
      </p:pic>
      <p:sp>
        <p:nvSpPr>
          <p:cNvPr id="110" name="Google Shape;110;p21"/>
          <p:cNvSpPr txBox="1"/>
          <p:nvPr/>
        </p:nvSpPr>
        <p:spPr>
          <a:xfrm rot="635069">
            <a:off x="7650309" y="414496"/>
            <a:ext cx="390342" cy="2654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6500">
                <a:solidFill>
                  <a:srgbClr val="46378D"/>
                </a:solidFill>
                <a:latin typeface="Barlow"/>
                <a:ea typeface="Barlow"/>
                <a:cs typeface="Barlow"/>
                <a:sym typeface="Barlow"/>
              </a:rPr>
              <a:t>?</a:t>
            </a:r>
            <a:endParaRPr sz="6500">
              <a:solidFill>
                <a:srgbClr val="46378D"/>
              </a:solidFill>
              <a:latin typeface="Barlow"/>
              <a:ea typeface="Barlow"/>
              <a:cs typeface="Barlow"/>
              <a:sym typeface="Barlow"/>
            </a:endParaRPr>
          </a:p>
        </p:txBody>
      </p:sp>
      <p:sp>
        <p:nvSpPr>
          <p:cNvPr id="111" name="Google Shape;111;p21"/>
          <p:cNvSpPr txBox="1"/>
          <p:nvPr/>
        </p:nvSpPr>
        <p:spPr>
          <a:xfrm rot="2642">
            <a:off x="8091899" y="154702"/>
            <a:ext cx="390300" cy="2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7600">
                <a:solidFill>
                  <a:srgbClr val="46378D"/>
                </a:solidFill>
                <a:latin typeface="Barlow"/>
                <a:ea typeface="Barlow"/>
                <a:cs typeface="Barlow"/>
                <a:sym typeface="Barlow"/>
              </a:rPr>
              <a:t>?</a:t>
            </a:r>
            <a:endParaRPr sz="7600">
              <a:solidFill>
                <a:srgbClr val="46378D"/>
              </a:solidFill>
              <a:latin typeface="Barlow"/>
              <a:ea typeface="Barlow"/>
              <a:cs typeface="Barlow"/>
              <a:sym typeface="Barlow"/>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pic>
        <p:nvPicPr>
          <p:cNvPr id="116" name="Google Shape;116;p22"/>
          <p:cNvPicPr preferRelativeResize="0"/>
          <p:nvPr/>
        </p:nvPicPr>
        <p:blipFill>
          <a:blip r:embed="rId4">
            <a:alphaModFix/>
          </a:blip>
          <a:stretch>
            <a:fillRect/>
          </a:stretch>
        </p:blipFill>
        <p:spPr>
          <a:xfrm>
            <a:off x="7737675" y="4529175"/>
            <a:ext cx="758973" cy="536625"/>
          </a:xfrm>
          <a:prstGeom prst="rect">
            <a:avLst/>
          </a:prstGeom>
          <a:noFill/>
          <a:ln>
            <a:noFill/>
          </a:ln>
        </p:spPr>
      </p:pic>
      <p:sp>
        <p:nvSpPr>
          <p:cNvPr id="117" name="Google Shape;117;p22"/>
          <p:cNvSpPr txBox="1">
            <a:spLocks noGrp="1"/>
          </p:cNvSpPr>
          <p:nvPr>
            <p:ph type="body" idx="1"/>
          </p:nvPr>
        </p:nvSpPr>
        <p:spPr>
          <a:xfrm>
            <a:off x="2393850" y="346325"/>
            <a:ext cx="43563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523"/>
              <a:buNone/>
            </a:pPr>
            <a:r>
              <a:rPr lang="da" sz="2200">
                <a:solidFill>
                  <a:srgbClr val="4DAC6F"/>
                </a:solidFill>
                <a:latin typeface="Barlow Condensed SemiBold"/>
                <a:ea typeface="Barlow Condensed SemiBold"/>
                <a:cs typeface="Barlow Condensed SemiBold"/>
                <a:sym typeface="Barlow Condensed SemiBold"/>
              </a:rPr>
              <a:t>GENERELLE RÅD TIL GF2 FRA PROJEKTET</a:t>
            </a:r>
            <a:endParaRPr sz="2200">
              <a:solidFill>
                <a:srgbClr val="4DAC6F"/>
              </a:solidFill>
              <a:latin typeface="Barlow Condensed SemiBold"/>
              <a:ea typeface="Barlow Condensed SemiBold"/>
              <a:cs typeface="Barlow Condensed SemiBold"/>
              <a:sym typeface="Barlow Condensed SemiBold"/>
            </a:endParaRPr>
          </a:p>
        </p:txBody>
      </p:sp>
      <p:sp>
        <p:nvSpPr>
          <p:cNvPr id="118" name="Google Shape;118;p22"/>
          <p:cNvSpPr txBox="1"/>
          <p:nvPr/>
        </p:nvSpPr>
        <p:spPr>
          <a:xfrm>
            <a:off x="154350" y="839100"/>
            <a:ext cx="8956800" cy="4610100"/>
          </a:xfrm>
          <a:prstGeom prst="rect">
            <a:avLst/>
          </a:prstGeom>
          <a:noFill/>
          <a:ln>
            <a:noFill/>
          </a:ln>
        </p:spPr>
        <p:txBody>
          <a:bodyPr spcFirstLastPara="1" wrap="square" lIns="91425" tIns="91425" rIns="91425" bIns="91425" anchor="t" anchorCtr="0">
            <a:spAutoFit/>
          </a:bodyPr>
          <a:lstStyle/>
          <a:p>
            <a:pPr marL="457200" lvl="0" indent="-387350" algn="l" rtl="0">
              <a:lnSpc>
                <a:spcPct val="150000"/>
              </a:lnSpc>
              <a:spcBef>
                <a:spcPts val="0"/>
              </a:spcBef>
              <a:spcAft>
                <a:spcPts val="0"/>
              </a:spcAft>
              <a:buClr>
                <a:srgbClr val="4DAC6F"/>
              </a:buClr>
              <a:buSzPts val="2500"/>
              <a:buFont typeface="Barlow Condensed"/>
              <a:buAutoNum type="arabicPeriod"/>
            </a:pPr>
            <a:r>
              <a:rPr lang="da" sz="2500">
                <a:solidFill>
                  <a:schemeClr val="dk2"/>
                </a:solidFill>
                <a:latin typeface="Barlow Condensed"/>
                <a:ea typeface="Barlow Condensed"/>
                <a:cs typeface="Barlow Condensed"/>
                <a:sym typeface="Barlow Condensed"/>
              </a:rPr>
              <a:t>Lærepladssøgning → Du kan ikke gå for tidligt i gang! Vær nysgerrig på, hvordan du søger læreplads i dit fag. </a:t>
            </a:r>
            <a:endParaRPr sz="2500">
              <a:solidFill>
                <a:schemeClr val="dk2"/>
              </a:solidFill>
              <a:latin typeface="Barlow Condensed"/>
              <a:ea typeface="Barlow Condensed"/>
              <a:cs typeface="Barlow Condensed"/>
              <a:sym typeface="Barlow Condensed"/>
            </a:endParaRPr>
          </a:p>
          <a:p>
            <a:pPr marL="457200" lvl="0" indent="-387350" algn="l" rtl="0">
              <a:lnSpc>
                <a:spcPct val="150000"/>
              </a:lnSpc>
              <a:spcBef>
                <a:spcPts val="0"/>
              </a:spcBef>
              <a:spcAft>
                <a:spcPts val="0"/>
              </a:spcAft>
              <a:buClr>
                <a:srgbClr val="4DAC6F"/>
              </a:buClr>
              <a:buSzPts val="2500"/>
              <a:buFont typeface="Barlow Condensed"/>
              <a:buAutoNum type="arabicPeriod"/>
            </a:pPr>
            <a:r>
              <a:rPr lang="da" sz="2500">
                <a:solidFill>
                  <a:schemeClr val="dk2"/>
                </a:solidFill>
                <a:latin typeface="Barlow Condensed"/>
                <a:ea typeface="Barlow Condensed"/>
                <a:cs typeface="Barlow Condensed"/>
                <a:sym typeface="Barlow Condensed"/>
              </a:rPr>
              <a:t>Skoleoplæring → Er det en mulighed? Husk der ofte er krav der skal opfyldes. Spørg din vejleder, hvordan det forholder sig på din uddannelse.</a:t>
            </a:r>
            <a:endParaRPr sz="2500">
              <a:solidFill>
                <a:schemeClr val="dk2"/>
              </a:solidFill>
              <a:latin typeface="Barlow Condensed"/>
              <a:ea typeface="Barlow Condensed"/>
              <a:cs typeface="Barlow Condensed"/>
              <a:sym typeface="Barlow Condensed"/>
            </a:endParaRPr>
          </a:p>
          <a:p>
            <a:pPr marL="457200" lvl="0" indent="-387350" algn="l" rtl="0">
              <a:lnSpc>
                <a:spcPct val="150000"/>
              </a:lnSpc>
              <a:spcBef>
                <a:spcPts val="0"/>
              </a:spcBef>
              <a:spcAft>
                <a:spcPts val="0"/>
              </a:spcAft>
              <a:buClr>
                <a:srgbClr val="4DAC6F"/>
              </a:buClr>
              <a:buSzPts val="2500"/>
              <a:buFont typeface="Barlow Condensed"/>
              <a:buAutoNum type="arabicPeriod"/>
            </a:pPr>
            <a:r>
              <a:rPr lang="da" sz="2500">
                <a:solidFill>
                  <a:schemeClr val="dk2"/>
                </a:solidFill>
                <a:latin typeface="Barlow Condensed"/>
                <a:ea typeface="Barlow Condensed"/>
                <a:cs typeface="Barlow Condensed"/>
                <a:sym typeface="Barlow Condensed"/>
              </a:rPr>
              <a:t>Virksomhedsforlagt undervisning → kan være en god mulighed, hvis du er i tvivl om, hvilken virksomhed du vil i lære i. Spørg din vejleder, hvis det kunne være noget for dig.</a:t>
            </a:r>
            <a:endParaRPr sz="2500">
              <a:solidFill>
                <a:schemeClr val="dk2"/>
              </a:solidFill>
              <a:latin typeface="Barlow Condensed"/>
              <a:ea typeface="Barlow Condensed"/>
              <a:cs typeface="Barlow Condensed"/>
              <a:sym typeface="Barlow Condensed"/>
            </a:endParaRPr>
          </a:p>
          <a:p>
            <a:pPr marL="0" lvl="0" indent="0" algn="l" rtl="0">
              <a:lnSpc>
                <a:spcPct val="150000"/>
              </a:lnSpc>
              <a:spcBef>
                <a:spcPts val="0"/>
              </a:spcBef>
              <a:spcAft>
                <a:spcPts val="0"/>
              </a:spcAft>
              <a:buNone/>
            </a:pPr>
            <a:endParaRPr sz="2500">
              <a:latin typeface="Barlow Condensed"/>
              <a:ea typeface="Barlow Condensed"/>
              <a:cs typeface="Barlow Condensed"/>
              <a:sym typeface="Barlow Condense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pic>
        <p:nvPicPr>
          <p:cNvPr id="123" name="Google Shape;123;p23"/>
          <p:cNvPicPr preferRelativeResize="0"/>
          <p:nvPr/>
        </p:nvPicPr>
        <p:blipFill>
          <a:blip r:embed="rId4">
            <a:alphaModFix/>
          </a:blip>
          <a:stretch>
            <a:fillRect/>
          </a:stretch>
        </p:blipFill>
        <p:spPr>
          <a:xfrm>
            <a:off x="135400" y="4366050"/>
            <a:ext cx="914473" cy="646575"/>
          </a:xfrm>
          <a:prstGeom prst="rect">
            <a:avLst/>
          </a:prstGeom>
          <a:noFill/>
          <a:ln>
            <a:noFill/>
          </a:ln>
        </p:spPr>
      </p:pic>
      <p:sp>
        <p:nvSpPr>
          <p:cNvPr id="124" name="Google Shape;124;p23"/>
          <p:cNvSpPr txBox="1">
            <a:spLocks noGrp="1"/>
          </p:cNvSpPr>
          <p:nvPr>
            <p:ph type="subTitle" idx="4294967295"/>
          </p:nvPr>
        </p:nvSpPr>
        <p:spPr>
          <a:xfrm>
            <a:off x="311700" y="391775"/>
            <a:ext cx="8520600" cy="7926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1200"/>
              </a:spcAft>
              <a:buNone/>
            </a:pPr>
            <a:r>
              <a:rPr lang="da" sz="4000">
                <a:solidFill>
                  <a:srgbClr val="46378D"/>
                </a:solidFill>
                <a:latin typeface="Barlow Condensed SemiBold"/>
                <a:ea typeface="Barlow Condensed SemiBold"/>
                <a:cs typeface="Barlow Condensed SemiBold"/>
                <a:sym typeface="Barlow Condensed SemiBold"/>
              </a:rPr>
              <a:t>Lad os tage pulsen på jeres GF2-start</a:t>
            </a:r>
            <a:endParaRPr sz="4000">
              <a:solidFill>
                <a:srgbClr val="46378D"/>
              </a:solidFill>
              <a:latin typeface="Barlow Condensed SemiBold"/>
              <a:ea typeface="Barlow Condensed SemiBold"/>
              <a:cs typeface="Barlow Condensed SemiBold"/>
              <a:sym typeface="Barlow Condensed SemiBold"/>
            </a:endParaRPr>
          </a:p>
        </p:txBody>
      </p:sp>
      <p:sp>
        <p:nvSpPr>
          <p:cNvPr id="125" name="Google Shape;125;p23"/>
          <p:cNvSpPr txBox="1"/>
          <p:nvPr/>
        </p:nvSpPr>
        <p:spPr>
          <a:xfrm>
            <a:off x="690450" y="1145500"/>
            <a:ext cx="7763100" cy="395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a" sz="2100">
                <a:solidFill>
                  <a:srgbClr val="595959"/>
                </a:solidFill>
                <a:latin typeface="Barlow Condensed"/>
                <a:ea typeface="Barlow Condensed"/>
                <a:cs typeface="Barlow Condensed"/>
                <a:sym typeface="Barlow Condensed"/>
              </a:rPr>
              <a:t>StartPuls er et spørgeskema, der hjælper skoler med at forstå, hvordan starten var på GF2 - og hvor de evt. kan gøre det bedre, hvis man spørger eleverne!</a:t>
            </a:r>
            <a:endParaRPr sz="2100">
              <a:solidFill>
                <a:srgbClr val="595959"/>
              </a:solidFill>
              <a:latin typeface="Barlow Condensed"/>
              <a:ea typeface="Barlow Condensed"/>
              <a:cs typeface="Barlow Condensed"/>
              <a:sym typeface="Barlow Condensed"/>
            </a:endParaRPr>
          </a:p>
          <a:p>
            <a:pPr marL="0" lvl="0" indent="0" algn="l" rtl="0">
              <a:spcBef>
                <a:spcPts val="0"/>
              </a:spcBef>
              <a:spcAft>
                <a:spcPts val="0"/>
              </a:spcAft>
              <a:buClr>
                <a:schemeClr val="dk1"/>
              </a:buClr>
              <a:buSzPts val="1100"/>
              <a:buFont typeface="Arial"/>
              <a:buNone/>
            </a:pPr>
            <a:endParaRPr sz="2100">
              <a:solidFill>
                <a:srgbClr val="595959"/>
              </a:solidFill>
              <a:latin typeface="Barlow Condensed"/>
              <a:ea typeface="Barlow Condensed"/>
              <a:cs typeface="Barlow Condensed"/>
              <a:sym typeface="Barlow Condensed"/>
            </a:endParaRPr>
          </a:p>
          <a:p>
            <a:pPr marL="0" lvl="0" indent="0" algn="ctr" rtl="0">
              <a:spcBef>
                <a:spcPts val="0"/>
              </a:spcBef>
              <a:spcAft>
                <a:spcPts val="0"/>
              </a:spcAft>
              <a:buNone/>
            </a:pPr>
            <a:r>
              <a:rPr lang="da" sz="2100" u="sng">
                <a:solidFill>
                  <a:srgbClr val="4DAC6F"/>
                </a:solidFill>
                <a:latin typeface="Barlow Condensed"/>
                <a:ea typeface="Barlow Condensed"/>
                <a:cs typeface="Barlow Condensed"/>
                <a:sym typeface="Barlow Condensed"/>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Godstartforalle.dk/til-opstartsmentorerne/</a:t>
            </a:r>
            <a:endParaRPr sz="2100">
              <a:solidFill>
                <a:srgbClr val="4DAC6F"/>
              </a:solidFill>
              <a:latin typeface="Barlow Condensed"/>
              <a:ea typeface="Barlow Condensed"/>
              <a:cs typeface="Barlow Condensed"/>
              <a:sym typeface="Barlow Condensed"/>
            </a:endParaRPr>
          </a:p>
          <a:p>
            <a:pPr marL="0" lvl="0" indent="0" algn="l" rtl="0">
              <a:spcBef>
                <a:spcPts val="0"/>
              </a:spcBef>
              <a:spcAft>
                <a:spcPts val="0"/>
              </a:spcAft>
              <a:buNone/>
            </a:pPr>
            <a:endParaRPr sz="2100">
              <a:solidFill>
                <a:srgbClr val="595959"/>
              </a:solidFill>
              <a:latin typeface="Barlow Condensed"/>
              <a:ea typeface="Barlow Condensed"/>
              <a:cs typeface="Barlow Condensed"/>
              <a:sym typeface="Barlow Condensed"/>
            </a:endParaRPr>
          </a:p>
          <a:p>
            <a:pPr marL="0" lvl="0" indent="0" algn="l" rtl="0">
              <a:spcBef>
                <a:spcPts val="0"/>
              </a:spcBef>
              <a:spcAft>
                <a:spcPts val="0"/>
              </a:spcAft>
              <a:buNone/>
            </a:pPr>
            <a:endParaRPr sz="1700"/>
          </a:p>
          <a:p>
            <a:pPr marL="0" lvl="0" indent="0" algn="l" rtl="0">
              <a:spcBef>
                <a:spcPts val="0"/>
              </a:spcBef>
              <a:spcAft>
                <a:spcPts val="0"/>
              </a:spcAft>
              <a:buNone/>
            </a:pPr>
            <a:endParaRPr sz="1700"/>
          </a:p>
          <a:p>
            <a:pPr marL="0" lvl="0" indent="0" algn="l" rtl="0">
              <a:spcBef>
                <a:spcPts val="0"/>
              </a:spcBef>
              <a:spcAft>
                <a:spcPts val="0"/>
              </a:spcAft>
              <a:buNone/>
            </a:pPr>
            <a:endParaRPr sz="1700"/>
          </a:p>
          <a:p>
            <a:pPr marL="0" lvl="0" indent="0" algn="l" rtl="0">
              <a:spcBef>
                <a:spcPts val="0"/>
              </a:spcBef>
              <a:spcAft>
                <a:spcPts val="0"/>
              </a:spcAft>
              <a:buNone/>
            </a:pPr>
            <a:endParaRPr sz="1700"/>
          </a:p>
          <a:p>
            <a:pPr marL="0" lvl="0" indent="0" algn="l" rtl="0">
              <a:spcBef>
                <a:spcPts val="0"/>
              </a:spcBef>
              <a:spcAft>
                <a:spcPts val="0"/>
              </a:spcAft>
              <a:buNone/>
            </a:pPr>
            <a:endParaRPr sz="1700"/>
          </a:p>
          <a:p>
            <a:pPr marL="0" lvl="0" indent="0" algn="l" rtl="0">
              <a:spcBef>
                <a:spcPts val="0"/>
              </a:spcBef>
              <a:spcAft>
                <a:spcPts val="0"/>
              </a:spcAft>
              <a:buNone/>
            </a:pPr>
            <a:endParaRPr sz="1700"/>
          </a:p>
          <a:p>
            <a:pPr marL="0" lvl="0" indent="0" algn="ctr" rtl="0">
              <a:spcBef>
                <a:spcPts val="0"/>
              </a:spcBef>
              <a:spcAft>
                <a:spcPts val="0"/>
              </a:spcAft>
              <a:buNone/>
            </a:pPr>
            <a:r>
              <a:rPr lang="da" sz="2100">
                <a:solidFill>
                  <a:srgbClr val="595959"/>
                </a:solidFill>
                <a:latin typeface="Barlow Condensed"/>
                <a:ea typeface="Barlow Condensed"/>
                <a:cs typeface="Barlow Condensed"/>
                <a:sym typeface="Barlow Condensed"/>
              </a:rPr>
              <a:t>Alle svar er anonyme</a:t>
            </a:r>
            <a:endParaRPr sz="1700"/>
          </a:p>
          <a:p>
            <a:pPr marL="0" lvl="0" indent="0" algn="l" rtl="0">
              <a:spcBef>
                <a:spcPts val="0"/>
              </a:spcBef>
              <a:spcAft>
                <a:spcPts val="0"/>
              </a:spcAft>
              <a:buNone/>
            </a:pPr>
            <a:endParaRPr sz="1700"/>
          </a:p>
        </p:txBody>
      </p:sp>
      <p:pic>
        <p:nvPicPr>
          <p:cNvPr id="126" name="Google Shape;126;p23"/>
          <p:cNvPicPr preferRelativeResize="0"/>
          <p:nvPr/>
        </p:nvPicPr>
        <p:blipFill>
          <a:blip r:embed="rId6">
            <a:alphaModFix/>
          </a:blip>
          <a:stretch>
            <a:fillRect/>
          </a:stretch>
        </p:blipFill>
        <p:spPr>
          <a:xfrm>
            <a:off x="3958200" y="2955750"/>
            <a:ext cx="1227600" cy="1227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pic>
        <p:nvPicPr>
          <p:cNvPr id="131" name="Google Shape;131;p24"/>
          <p:cNvPicPr preferRelativeResize="0"/>
          <p:nvPr/>
        </p:nvPicPr>
        <p:blipFill>
          <a:blip r:embed="rId4">
            <a:alphaModFix/>
          </a:blip>
          <a:stretch>
            <a:fillRect/>
          </a:stretch>
        </p:blipFill>
        <p:spPr>
          <a:xfrm>
            <a:off x="135400" y="4476000"/>
            <a:ext cx="758973" cy="536625"/>
          </a:xfrm>
          <a:prstGeom prst="rect">
            <a:avLst/>
          </a:prstGeom>
          <a:noFill/>
          <a:ln>
            <a:noFill/>
          </a:ln>
        </p:spPr>
      </p:pic>
      <p:sp>
        <p:nvSpPr>
          <p:cNvPr id="132" name="Google Shape;132;p24"/>
          <p:cNvSpPr txBox="1">
            <a:spLocks noGrp="1"/>
          </p:cNvSpPr>
          <p:nvPr>
            <p:ph type="title"/>
          </p:nvPr>
        </p:nvSpPr>
        <p:spPr>
          <a:xfrm>
            <a:off x="311700" y="6852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da" sz="4020" b="1">
                <a:solidFill>
                  <a:srgbClr val="46378D"/>
                </a:solidFill>
                <a:latin typeface="Barlow Condensed"/>
                <a:ea typeface="Barlow Condensed"/>
                <a:cs typeface="Barlow Condensed"/>
                <a:sym typeface="Barlow Condensed"/>
              </a:rPr>
              <a:t>Vi kommer igen </a:t>
            </a:r>
            <a:endParaRPr sz="4020" b="1">
              <a:solidFill>
                <a:srgbClr val="46378D"/>
              </a:solidFill>
              <a:latin typeface="Barlow Condensed"/>
              <a:ea typeface="Barlow Condensed"/>
              <a:cs typeface="Barlow Condensed"/>
              <a:sym typeface="Barlow Condensed"/>
            </a:endParaRPr>
          </a:p>
          <a:p>
            <a:pPr marL="0" lvl="0" indent="0" algn="ctr" rtl="0">
              <a:spcBef>
                <a:spcPts val="0"/>
              </a:spcBef>
              <a:spcAft>
                <a:spcPts val="0"/>
              </a:spcAft>
              <a:buSzPts val="990"/>
              <a:buNone/>
            </a:pPr>
            <a:endParaRPr sz="4020" b="1">
              <a:solidFill>
                <a:srgbClr val="46378D"/>
              </a:solidFill>
              <a:latin typeface="Barlow Condensed"/>
              <a:ea typeface="Barlow Condensed"/>
              <a:cs typeface="Barlow Condensed"/>
              <a:sym typeface="Barlow Condensed"/>
            </a:endParaRPr>
          </a:p>
          <a:p>
            <a:pPr marL="0" lvl="0" indent="0" algn="ctr" rtl="0">
              <a:spcBef>
                <a:spcPts val="0"/>
              </a:spcBef>
              <a:spcAft>
                <a:spcPts val="0"/>
              </a:spcAft>
              <a:buSzPts val="1100"/>
              <a:buNone/>
            </a:pPr>
            <a:r>
              <a:rPr lang="da" sz="4020">
                <a:solidFill>
                  <a:srgbClr val="46378D"/>
                </a:solidFill>
                <a:latin typeface="Barlow Condensed SemiBold"/>
                <a:ea typeface="Barlow Condensed SemiBold"/>
                <a:cs typeface="Barlow Condensed SemiBold"/>
                <a:sym typeface="Barlow Condensed SemiBold"/>
              </a:rPr>
              <a:t>Næste gang skal vi:</a:t>
            </a:r>
            <a:endParaRPr sz="4020">
              <a:solidFill>
                <a:srgbClr val="46378D"/>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1100"/>
              <a:buNone/>
            </a:pPr>
            <a:r>
              <a:rPr lang="da" sz="4020">
                <a:solidFill>
                  <a:srgbClr val="46378D"/>
                </a:solidFill>
                <a:latin typeface="Barlow Condensed SemiBold"/>
                <a:ea typeface="Barlow Condensed SemiBold"/>
                <a:cs typeface="Barlow Condensed SemiBold"/>
                <a:sym typeface="Barlow Condensed SemiBold"/>
              </a:rPr>
              <a:t>snakke om </a:t>
            </a:r>
            <a:r>
              <a:rPr lang="da" sz="4020" b="1">
                <a:solidFill>
                  <a:srgbClr val="46378D"/>
                </a:solidFill>
                <a:latin typeface="Barlow Condensed"/>
                <a:ea typeface="Barlow Condensed"/>
                <a:cs typeface="Barlow Condensed"/>
                <a:sym typeface="Barlow Condensed"/>
              </a:rPr>
              <a:t>forventninger</a:t>
            </a:r>
            <a:r>
              <a:rPr lang="da" sz="4020">
                <a:solidFill>
                  <a:srgbClr val="46378D"/>
                </a:solidFill>
                <a:latin typeface="Barlow Condensed SemiBold"/>
                <a:ea typeface="Barlow Condensed SemiBold"/>
                <a:cs typeface="Barlow Condensed SemiBold"/>
                <a:sym typeface="Barlow Condensed SemiBold"/>
              </a:rPr>
              <a:t> til læreplads og spille et </a:t>
            </a:r>
            <a:r>
              <a:rPr lang="da" sz="4020" b="1">
                <a:solidFill>
                  <a:srgbClr val="46378D"/>
                </a:solidFill>
                <a:latin typeface="Barlow Condensed"/>
                <a:ea typeface="Barlow Condensed"/>
                <a:cs typeface="Barlow Condensed"/>
                <a:sym typeface="Barlow Condensed"/>
              </a:rPr>
              <a:t>dialogspil</a:t>
            </a:r>
            <a:r>
              <a:rPr lang="da" sz="4020">
                <a:solidFill>
                  <a:srgbClr val="46378D"/>
                </a:solidFill>
                <a:latin typeface="Barlow Condensed SemiBold"/>
                <a:ea typeface="Barlow Condensed SemiBold"/>
                <a:cs typeface="Barlow Condensed SemiBold"/>
                <a:sym typeface="Barlow Condensed SemiBold"/>
              </a:rPr>
              <a:t>.</a:t>
            </a:r>
            <a:endParaRPr sz="4020">
              <a:solidFill>
                <a:srgbClr val="46378D"/>
              </a:solidFill>
              <a:latin typeface="Barlow Condensed SemiBold"/>
              <a:ea typeface="Barlow Condensed SemiBold"/>
              <a:cs typeface="Barlow Condensed SemiBold"/>
              <a:sym typeface="Barlow Condensed SemiBold"/>
            </a:endParaRPr>
          </a:p>
          <a:p>
            <a:pPr marL="0" lvl="0" indent="0" algn="ctr" rtl="0">
              <a:spcBef>
                <a:spcPts val="0"/>
              </a:spcBef>
              <a:spcAft>
                <a:spcPts val="0"/>
              </a:spcAft>
              <a:buSzPts val="990"/>
              <a:buNone/>
            </a:pPr>
            <a:endParaRPr sz="4020" b="1">
              <a:solidFill>
                <a:schemeClr val="dk2"/>
              </a:solidFill>
              <a:latin typeface="Barlow Condensed"/>
              <a:ea typeface="Barlow Condensed"/>
              <a:cs typeface="Barlow Condensed"/>
              <a:sym typeface="Barlow Condensed"/>
            </a:endParaRPr>
          </a:p>
        </p:txBody>
      </p:sp>
      <p:sp>
        <p:nvSpPr>
          <p:cNvPr id="133" name="Google Shape;133;p24"/>
          <p:cNvSpPr/>
          <p:nvPr/>
        </p:nvSpPr>
        <p:spPr>
          <a:xfrm>
            <a:off x="6112525" y="897250"/>
            <a:ext cx="444900" cy="434400"/>
          </a:xfrm>
          <a:prstGeom prst="heart">
            <a:avLst/>
          </a:prstGeom>
          <a:solidFill>
            <a:srgbClr val="46378D"/>
          </a:solidFill>
          <a:ln w="9525" cap="flat" cmpd="sng">
            <a:solidFill>
              <a:srgbClr val="4637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46378D"/>
              </a:solidFill>
              <a:highlight>
                <a:srgbClr val="46378D"/>
              </a:highligh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280</Words>
  <Application>Microsoft Office PowerPoint</Application>
  <PresentationFormat>Skærmshow (16:9)</PresentationFormat>
  <Paragraphs>43</Paragraphs>
  <Slides>12</Slides>
  <Notes>12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12</vt:i4>
      </vt:variant>
    </vt:vector>
  </HeadingPairs>
  <TitlesOfParts>
    <vt:vector size="18" baseType="lpstr">
      <vt:lpstr>Barlow</vt:lpstr>
      <vt:lpstr>IBM Plex Serif</vt:lpstr>
      <vt:lpstr>Arial</vt:lpstr>
      <vt:lpstr>Barlow Condensed SemiBold</vt:lpstr>
      <vt:lpstr>Barlow Condensed</vt:lpstr>
      <vt:lpstr>Simple Light</vt:lpstr>
      <vt:lpstr>PowerPoint-præsentation</vt:lpstr>
      <vt:lpstr>PowerPoint-præsentation</vt:lpstr>
      <vt:lpstr>PowerPoint-præsentation</vt:lpstr>
      <vt:lpstr>Jeres oplevelser af starten på GF2 </vt:lpstr>
      <vt:lpstr>Jeres oplevelser af starten på GF2 </vt:lpstr>
      <vt:lpstr>Vores erfaringer og råd fra skolestart, hovedforløb og læreplads   </vt:lpstr>
      <vt:lpstr>Lav dit eget oplæg   </vt:lpstr>
      <vt:lpstr>Overskrift på dit oplæg…   </vt:lpstr>
      <vt:lpstr>SPØRGSMÅL TIL OPSTARTSMENTORERNES FORTÆLLING?</vt:lpstr>
      <vt:lpstr>PowerPoint-præsentation</vt:lpstr>
      <vt:lpstr>PowerPoint-præsentation</vt:lpstr>
      <vt:lpstr>Vi kommer igen   Næste gang skal vi: snakke om forventninger til læreplads og spille et dialogspil.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EEO Amanda</dc:creator>
  <cp:lastModifiedBy>EEO Amanda</cp:lastModifiedBy>
  <cp:revision>1</cp:revision>
  <dcterms:modified xsi:type="dcterms:W3CDTF">2024-08-09T14:28:50Z</dcterms:modified>
</cp:coreProperties>
</file>